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1F32054-ED42-44C6-BBAD-BA80612DF9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The author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465B41-7374-4C84-9BBD-1EDBB83ACF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16104-87CA-47DA-BCBA-153F624EF8A9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65A23B-4E97-494E-BD8D-1DD9CDFE8B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A23F19-D966-4335-A7FF-2951BD2E0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3CBDB-91F1-4449-92E1-46D7B2AD7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0717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The author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ADEC0-C294-48A9-8442-F2CD09269035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18DA8-A01C-4450-B9B9-69BB842B66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18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当前页面由口袋动画“</a:t>
            </a:r>
            <a:r>
              <a:rPr lang="en-US" altLang="zh-CN" dirty="0" err="1"/>
              <a:t>MonkeyText</a:t>
            </a:r>
            <a:r>
              <a:rPr lang="en-US" altLang="zh-CN" dirty="0"/>
              <a:t>”</a:t>
            </a:r>
            <a:r>
              <a:rPr lang="zh-CN" altLang="en-US" dirty="0"/>
              <a:t>特效功能，一键生成。
更多动画特效、福利、资源，请搜索、关注访问口袋动画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官网主页：</a:t>
            </a:r>
            <a:r>
              <a:rPr lang="en-US" altLang="zh-CN" dirty="0"/>
              <a:t>www.papocket.com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30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D7F63-2FE6-48C5-B52E-20504AECD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0112B1-3698-4517-B514-5F8E11FB7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8F2EC0-9ADA-4FBE-865A-921A13BF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BC9C-84E3-4A18-A365-8282CA32D3E0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D5D1F-9F35-4C94-B970-CF04AA6C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CAF4CD-662A-4970-9351-ED2E6643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510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771C6-A768-4DFD-A4FF-72AB510A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F965B5-B3D6-4946-AA69-C0A6EDA2B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C48D5-7214-469B-B641-18A72CDFE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2F137-18E8-4364-A291-2D8205DB68DB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8AB7E-0071-46BA-B972-AFA3892AF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EA0CE-2F7E-4C4F-8B0C-9364B84C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87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4B4412-DDC3-4C81-9EED-C85274B3F8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E14631-B19E-4C09-9517-C851627F1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146392-44A3-45D4-9921-A18D3A38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7719-912B-4302-8605-ECA55B7835D4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5BF00-0DBA-4FAB-8D6D-4BF659F2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32D6CF-3AE2-487E-9BEC-292838EF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70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86AC-AF38-4DCB-8E7E-843F4FA2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F24D13-7EA5-408A-A0F2-594BE0F3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34B79-8673-4BE5-A056-37853B08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918D-C462-493A-9CB6-A0A8C2936BB3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DCF8A-CC9B-451C-9756-BF662273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046009-F9F4-4BD8-A592-DCC8C53A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88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E2B59-2D4F-4DAF-953A-22C9BDA2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4EFB82-1A12-4CF5-876F-69083EE34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0FAC5-DDD0-4884-8DE9-DF1F1514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993-E686-4214-84BD-22AC7BD6809E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DD04D5-7440-44F8-9B87-4E97A319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8300C-131B-40F4-A12A-2C7F6CC1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9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56489-CF4D-42ED-87A8-40AE54EA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0C7A7E-0EB1-4D0F-9536-12110928C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A0F597-B287-411A-8850-6DEAA79AE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657489-E775-4665-A752-490C7A595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20F9-73FA-485B-A981-C4A48973A0B2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186EE5-F4E4-4F53-8F7F-EFE1B72F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2997E5-0739-4699-83F4-9146C041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90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6DE5C-E2DB-42ED-9D62-5C2BCFF1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A9E64C-B8E7-48BA-A5BB-08B79E76E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59EA1E-E34B-4E26-A221-3FFBFB1D2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D1F8E1-55FF-4976-BECA-3335D8062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86421C-CE44-485C-91D7-74EDF1426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D94B62-EF64-491B-9C1A-FA3E19B2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9BFC-DD59-4099-BED0-F9277AD0C01D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3283A6-2ECE-4518-ADE1-9945A5DD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C217A9-405F-463D-A286-099DFBD8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9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C4BF3-36FD-4B0E-9FB6-054C4497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54E587-F1F4-4DFF-A412-A46BD760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829C-3B4B-4F29-B6A6-4E2F894B5B20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CCE389-3DAD-469B-ADD7-28ED8CFE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65CAB9-2B94-49BD-8145-2FC2F45A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57BD3E0-5980-483A-9EB4-1ACBDB3F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984A-32B2-478B-ACCB-07776A6AB3C8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8C6C5E-E5D2-4714-83C2-B163C74A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9E4660-0534-4AAE-8328-0AAD9DF4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74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3F3B6-E881-4749-951A-37A06164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6A0E7D-0CC3-48E1-9CE2-52283A9F2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3104DE-804C-462B-8341-C0BA533E7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F75F24-89F0-436B-94BA-6E520DD8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94E5-6E84-4C99-99DA-60A92378939A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6F0138-7880-4F92-82E3-F0575E3A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689FD3-63CD-41C2-A8C4-D7092C65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279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91FA7-FC41-4F41-8807-1BB565DC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D4B39D-E482-4D98-8C0F-B45042E0A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E40FB0-C130-435F-94BA-18C9A8973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3C746E-2A34-4379-869D-EA77895C5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664C-DF8C-45C8-9E92-C2C8884B9B91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5C57D5-40A8-495F-87DC-4FF76624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57867-764C-410B-8D7B-E765BAB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99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7B6F0F-FB60-442F-90B5-33E4FAB9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D4C6D4-1CB4-47E1-ACB0-272DDA3C8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87446B-1C5B-4C5C-8F5C-4F94FC313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1CE2D-3AD0-4F06-AF5B-7EA126001379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D07498-5AD8-44D5-AE13-2BCEC1AE4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093960-80E1-4FC1-9526-75FD97F96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802BD-A1F3-4F7E-97DB-381B2E7F41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40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.wav"/><Relationship Id="rId7" Type="http://schemas.openxmlformats.org/officeDocument/2006/relationships/image" Target="../media/image4.jpg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D551C4-AC63-4ED6-8E19-A049BCB55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F0A195-8D10-4428-8D0B-8FEC35C3C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33" y="3159701"/>
            <a:ext cx="3265776" cy="28860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D225C4-10DA-4755-A454-901553C2B8ED}"/>
              </a:ext>
            </a:extLst>
          </p:cNvPr>
          <p:cNvSpPr txBox="1"/>
          <p:nvPr/>
        </p:nvSpPr>
        <p:spPr>
          <a:xfrm>
            <a:off x="6463145" y="602673"/>
            <a:ext cx="5465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           张鸿琳</a:t>
            </a:r>
            <a:endParaRPr lang="en-US" altLang="zh-CN" sz="2800" b="1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Department of Physics</a:t>
            </a:r>
            <a:endParaRPr lang="zh-CN" altLang="en-US" sz="2800" b="1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31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7C1841-815C-4754-85F1-2683B7FB44C5}"/>
              </a:ext>
            </a:extLst>
          </p:cNvPr>
          <p:cNvSpPr txBox="1"/>
          <p:nvPr/>
        </p:nvSpPr>
        <p:spPr>
          <a:xfrm>
            <a:off x="716973" y="519545"/>
            <a:ext cx="5673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The author</a:t>
            </a:r>
            <a:endParaRPr lang="zh-CN" altLang="en-US" sz="4000" dirty="0">
              <a:latin typeface="Segoe UI Black" panose="020B0A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51FE19-F438-4CFA-91B5-A8D5DD582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1" y="1847850"/>
            <a:ext cx="2705100" cy="316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BD4C0F-36A5-4204-A69A-AAF421C26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0" y="1652154"/>
            <a:ext cx="2871382" cy="35536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17D9C5-8225-4675-B9FE-F35374B3E60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192000" y="0"/>
            <a:ext cx="1573213" cy="102063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/>
          <a:p>
            <a:endParaRPr lang="en-AU" altLang="zh-CN" sz="669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wechat">
            <a:hlinkClick r:id="" action="ppaction://media"/>
            <a:extLst>
              <a:ext uri="{FF2B5EF4-FFF2-40B4-BE49-F238E27FC236}">
                <a16:creationId xmlns:a16="http://schemas.microsoft.com/office/drawing/2014/main" id="{28DB2499-ED7E-48EC-8F0E-E12213AA2A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70000" y="-1270000"/>
            <a:ext cx="127000" cy="127000"/>
          </a:xfrm>
          <a:prstGeom prst="rect">
            <a:avLst/>
          </a:prstGeom>
        </p:spPr>
      </p:pic>
      <p:pic>
        <p:nvPicPr>
          <p:cNvPr id="13" name="wechat">
            <a:hlinkClick r:id="" action="ppaction://media"/>
            <a:extLst>
              <a:ext uri="{FF2B5EF4-FFF2-40B4-BE49-F238E27FC236}">
                <a16:creationId xmlns:a16="http://schemas.microsoft.com/office/drawing/2014/main" id="{025E864B-C73B-464C-BC17-47496D6270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70000" y="-1270000"/>
            <a:ext cx="127000" cy="127000"/>
          </a:xfrm>
          <a:prstGeom prst="rect">
            <a:avLst/>
          </a:prstGeom>
        </p:spPr>
      </p:pic>
      <p:pic>
        <p:nvPicPr>
          <p:cNvPr id="14" name="wechat">
            <a:hlinkClick r:id="" action="ppaction://media"/>
            <a:extLst>
              <a:ext uri="{FF2B5EF4-FFF2-40B4-BE49-F238E27FC236}">
                <a16:creationId xmlns:a16="http://schemas.microsoft.com/office/drawing/2014/main" id="{347BCBA9-8FFD-498F-959C-EFE7D39F46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70000" y="-1270000"/>
            <a:ext cx="127000" cy="127000"/>
          </a:xfrm>
          <a:prstGeom prst="rect">
            <a:avLst/>
          </a:prstGeom>
        </p:spPr>
      </p:pic>
      <p:pic>
        <p:nvPicPr>
          <p:cNvPr id="15" name="wechat">
            <a:hlinkClick r:id="" action="ppaction://media"/>
            <a:extLst>
              <a:ext uri="{FF2B5EF4-FFF2-40B4-BE49-F238E27FC236}">
                <a16:creationId xmlns:a16="http://schemas.microsoft.com/office/drawing/2014/main" id="{B42ED353-A5FD-4E17-8843-87D6884F1C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70000" y="-1270000"/>
            <a:ext cx="127000" cy="127000"/>
          </a:xfrm>
          <a:prstGeom prst="rect">
            <a:avLst/>
          </a:prstGeom>
        </p:spPr>
      </p:pic>
      <p:pic>
        <p:nvPicPr>
          <p:cNvPr id="16" name="wechat">
            <a:hlinkClick r:id="" action="ppaction://media"/>
            <a:extLst>
              <a:ext uri="{FF2B5EF4-FFF2-40B4-BE49-F238E27FC236}">
                <a16:creationId xmlns:a16="http://schemas.microsoft.com/office/drawing/2014/main" id="{28984E6F-8109-464B-A2F9-7645AF9EF7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70000" y="-1270000"/>
            <a:ext cx="127000" cy="127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F6C9DAC-FEEC-4DEF-AB46-0E142616FC7C}"/>
              </a:ext>
            </a:extLst>
          </p:cNvPr>
          <p:cNvSpPr txBox="1"/>
          <p:nvPr/>
        </p:nvSpPr>
        <p:spPr>
          <a:xfrm>
            <a:off x="5744950" y="189639"/>
            <a:ext cx="5084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楷体" panose="02010609060101010101" pitchFamily="49" charset="-122"/>
                <a:ea typeface="楷体" panose="02010609060101010101" pitchFamily="49" charset="-122"/>
              </a:rPr>
              <a:t>刘慈欣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D4C63D6-D332-48DD-8D41-2AC9C252D0FE}"/>
              </a:ext>
            </a:extLst>
          </p:cNvPr>
          <p:cNvSpPr txBox="1"/>
          <p:nvPr/>
        </p:nvSpPr>
        <p:spPr>
          <a:xfrm>
            <a:off x="4109421" y="1344706"/>
            <a:ext cx="76164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</a:t>
            </a:r>
            <a:r>
              <a:rPr lang="en-US" altLang="zh-CN" b="1" i="1" dirty="0"/>
              <a:t>Shanxi</a:t>
            </a:r>
            <a:r>
              <a:rPr lang="en-US" altLang="zh-CN" b="1" dirty="0"/>
              <a:t> </a:t>
            </a:r>
            <a:r>
              <a:rPr lang="en-US" altLang="zh-CN" dirty="0"/>
              <a:t>people born in </a:t>
            </a:r>
            <a:r>
              <a:rPr lang="en-US" altLang="zh-CN" b="1" i="1" dirty="0"/>
              <a:t>Beijing</a:t>
            </a:r>
            <a:r>
              <a:rPr lang="en-US" altLang="zh-CN" dirty="0"/>
              <a:t> whose ancestral home (</a:t>
            </a:r>
            <a:r>
              <a:rPr lang="zh-CN" altLang="en-US" dirty="0"/>
              <a:t>祖籍）</a:t>
            </a:r>
            <a:r>
              <a:rPr lang="en-US" altLang="zh-CN" dirty="0"/>
              <a:t>is </a:t>
            </a:r>
            <a:r>
              <a:rPr lang="en-US" altLang="zh-CN" b="1" i="1" dirty="0"/>
              <a:t>Henan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57 years old (born in 1963)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</a:t>
            </a:r>
            <a:r>
              <a:rPr lang="en-US" altLang="zh-CN" b="1" dirty="0"/>
              <a:t>senior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Some representative works:</a:t>
            </a:r>
          </a:p>
          <a:p>
            <a:r>
              <a:rPr lang="en-US" altLang="zh-CN" b="1" dirty="0"/>
              <a:t>    《Three Body》</a:t>
            </a:r>
          </a:p>
          <a:p>
            <a:r>
              <a:rPr lang="en-US" altLang="zh-CN" b="1" dirty="0"/>
              <a:t>    《The Wandering Earth》</a:t>
            </a:r>
          </a:p>
          <a:p>
            <a:r>
              <a:rPr lang="en-US" altLang="zh-CN" b="1" dirty="0"/>
              <a:t>    《Mirror》</a:t>
            </a:r>
          </a:p>
          <a:p>
            <a:r>
              <a:rPr lang="en-US" altLang="zh-CN" b="1" dirty="0"/>
              <a:t>    《The Collapse of the Universe》</a:t>
            </a:r>
          </a:p>
          <a:p>
            <a:r>
              <a:rPr lang="en-US" altLang="zh-CN" b="1" dirty="0"/>
              <a:t>       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Awards:</a:t>
            </a:r>
          </a:p>
          <a:p>
            <a:r>
              <a:rPr lang="en-US" altLang="zh-CN" b="1" dirty="0"/>
              <a:t>     Galaxy Award</a:t>
            </a:r>
            <a:r>
              <a:rPr lang="zh-CN" altLang="en-US" dirty="0"/>
              <a:t>（</a:t>
            </a:r>
            <a:r>
              <a:rPr lang="en-US" altLang="zh-CN" dirty="0"/>
              <a:t>China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b="1" dirty="0"/>
              <a:t>Hugo Award</a:t>
            </a:r>
            <a:r>
              <a:rPr lang="zh-CN" altLang="en-US" dirty="0"/>
              <a:t>（</a:t>
            </a:r>
            <a:r>
              <a:rPr lang="en-US" altLang="zh-CN" dirty="0"/>
              <a:t>US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43C3DB7-2B07-4C7B-A4CC-DC4450788526}"/>
              </a:ext>
            </a:extLst>
          </p:cNvPr>
          <p:cNvSpPr txBox="1"/>
          <p:nvPr/>
        </p:nvSpPr>
        <p:spPr>
          <a:xfrm>
            <a:off x="4335390" y="4693635"/>
            <a:ext cx="716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b="1" dirty="0">
                <a:hlinkClick r:id="" action="ppaction://hlinkshowjump?jump=nextslide"/>
              </a:rPr>
              <a:t>Clarke Award</a:t>
            </a:r>
            <a:r>
              <a:rPr lang="zh-CN" altLang="en-US" dirty="0"/>
              <a:t>（</a:t>
            </a:r>
            <a:r>
              <a:rPr lang="en-US" altLang="zh-CN" dirty="0"/>
              <a:t>US</a:t>
            </a:r>
            <a:r>
              <a:rPr lang="zh-CN" altLang="en-US" dirty="0"/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BA3AF71-1D7E-41C4-B2C2-F702DA701CA9}"/>
              </a:ext>
            </a:extLst>
          </p:cNvPr>
          <p:cNvSpPr txBox="1"/>
          <p:nvPr/>
        </p:nvSpPr>
        <p:spPr>
          <a:xfrm>
            <a:off x="1065124" y="1216332"/>
            <a:ext cx="97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Who has won this award before</a:t>
            </a:r>
            <a:r>
              <a:rPr lang="zh-CN" alt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？</a:t>
            </a:r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824481D-48EB-4C61-9022-1C0ECEC16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4" y="1847850"/>
            <a:ext cx="4172350" cy="407963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2B78F731-0858-4D3D-A91F-695EDFF6AA1E}"/>
              </a:ext>
            </a:extLst>
          </p:cNvPr>
          <p:cNvSpPr txBox="1"/>
          <p:nvPr/>
        </p:nvSpPr>
        <p:spPr>
          <a:xfrm>
            <a:off x="2416274" y="6153789"/>
            <a:ext cx="338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Mr.Hawking</a:t>
            </a:r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394F7620-4D6E-461C-8566-B1D299082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47" y="2164365"/>
            <a:ext cx="4210299" cy="360281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1E3C12A-0624-425D-B66C-7E92C8CBFA71}"/>
              </a:ext>
            </a:extLst>
          </p:cNvPr>
          <p:cNvSpPr txBox="1"/>
          <p:nvPr/>
        </p:nvSpPr>
        <p:spPr>
          <a:xfrm>
            <a:off x="7707086" y="6153789"/>
            <a:ext cx="338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NASA</a:t>
            </a:r>
            <a:r>
              <a:rPr lang="zh-CN" altLang="en-US" dirty="0"/>
              <a:t>（美国国家航空航天局）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F2E81C4-AB01-4B1B-8883-ADE7F9A14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69" y="1344706"/>
            <a:ext cx="397956" cy="3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14922 -0.6425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" y="-3213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  <p:bldP spid="17" grpId="0"/>
      <p:bldP spid="18" grpId="0"/>
      <p:bldP spid="18" grpId="1"/>
      <p:bldP spid="29" grpId="0"/>
      <p:bldP spid="29" grpId="1"/>
      <p:bldP spid="29" grpId="2"/>
      <p:bldP spid="30" grpId="0"/>
      <p:bldP spid="33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732D7A-527D-4010-99AC-427EF63E35BB}"/>
              </a:ext>
            </a:extLst>
          </p:cNvPr>
          <p:cNvSpPr txBox="1"/>
          <p:nvPr/>
        </p:nvSpPr>
        <p:spPr>
          <a:xfrm>
            <a:off x="2635044" y="333985"/>
            <a:ext cx="6921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Gunplay" panose="04010506050000020003" pitchFamily="82" charset="0"/>
              </a:rPr>
              <a:t>《Three Body》</a:t>
            </a:r>
            <a:endParaRPr lang="zh-CN" altLang="en-US" sz="3600" b="1" dirty="0">
              <a:latin typeface="Gunplay" panose="04010506050000020003" pitchFamily="8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733C89-BA17-49B5-833B-8801163A1987}"/>
              </a:ext>
            </a:extLst>
          </p:cNvPr>
          <p:cNvSpPr txBox="1"/>
          <p:nvPr/>
        </p:nvSpPr>
        <p:spPr>
          <a:xfrm>
            <a:off x="845574" y="1376516"/>
            <a:ext cx="101468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800" dirty="0">
                <a:latin typeface="新宋体" panose="02010609030101010101" pitchFamily="49" charset="-122"/>
                <a:ea typeface="新宋体" panose="02010609030101010101" pitchFamily="49" charset="-122"/>
                <a:hlinkClick r:id="rId2" action="ppaction://hlinksldjump"/>
              </a:rPr>
              <a:t>Why do I like it?</a:t>
            </a:r>
            <a:endParaRPr lang="en-US" altLang="zh-CN" sz="48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48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800" dirty="0">
                <a:latin typeface="新宋体" panose="02010609030101010101" pitchFamily="49" charset="-122"/>
                <a:ea typeface="新宋体" panose="02010609030101010101" pitchFamily="49" charset="-122"/>
                <a:hlinkClick r:id="rId3" action="ppaction://hlinksldjump"/>
              </a:rPr>
              <a:t>What does it tell؟</a:t>
            </a:r>
            <a:endParaRPr lang="en-US" altLang="zh-CN" sz="48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48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800" dirty="0">
                <a:latin typeface="新宋体" panose="02010609030101010101" pitchFamily="49" charset="-122"/>
                <a:ea typeface="新宋体" panose="02010609030101010101" pitchFamily="49" charset="-122"/>
                <a:hlinkClick r:id="rId4" action="ppaction://hlinksldjump"/>
              </a:rPr>
              <a:t>What are my ideas about it¿</a:t>
            </a:r>
            <a:endParaRPr lang="zh-CN" altLang="en-US" sz="48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08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985BEA-1DC0-4864-99A7-60CF809D0DE9}"/>
              </a:ext>
            </a:extLst>
          </p:cNvPr>
          <p:cNvSpPr txBox="1"/>
          <p:nvPr/>
        </p:nvSpPr>
        <p:spPr>
          <a:xfrm>
            <a:off x="1265165" y="486943"/>
            <a:ext cx="1009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Compared with novels by other Chinese </a:t>
            </a:r>
            <a:r>
              <a:rPr lang="en-US" altLang="zh-CN" dirty="0" err="1"/>
              <a:t>writers,it</a:t>
            </a:r>
            <a:r>
              <a:rPr lang="zh-CN" altLang="en-US" dirty="0"/>
              <a:t>’</a:t>
            </a:r>
            <a:r>
              <a:rPr lang="en-US" altLang="zh-CN" dirty="0"/>
              <a:t>s more 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My enthusiasm about scientific theories and meticulous reasoning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C52220-8025-4320-8259-82F16383D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6476">
            <a:off x="1113970" y="2160753"/>
            <a:ext cx="4034971" cy="4034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20931A-B275-4CC6-BDE3-7B076F2D4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289">
            <a:off x="7008858" y="2451338"/>
            <a:ext cx="2763041" cy="3453801"/>
          </a:xfrm>
          <a:prstGeom prst="rect">
            <a:avLst/>
          </a:prstGeom>
        </p:spPr>
      </p:pic>
      <p:pic>
        <p:nvPicPr>
          <p:cNvPr id="9" name="图片 8">
            <a:hlinkClick r:id="rId4" action="ppaction://hlinksldjump"/>
            <a:extLst>
              <a:ext uri="{FF2B5EF4-FFF2-40B4-BE49-F238E27FC236}">
                <a16:creationId xmlns:a16="http://schemas.microsoft.com/office/drawing/2014/main" id="{9B8CC64E-8793-4311-AD10-4D1B617B5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86" y="2199557"/>
            <a:ext cx="5651090" cy="38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6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5F9A68F-07C4-4309-B437-4FE34CAAD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40" y="2025196"/>
            <a:ext cx="6517338" cy="43388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28CE61-6700-4C28-884E-F97A3FFABEF5}"/>
              </a:ext>
            </a:extLst>
          </p:cNvPr>
          <p:cNvSpPr txBox="1"/>
          <p:nvPr/>
        </p:nvSpPr>
        <p:spPr>
          <a:xfrm>
            <a:off x="943897" y="688258"/>
            <a:ext cx="10019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story:An</a:t>
            </a:r>
            <a:r>
              <a:rPr lang="en-US" altLang="zh-CN" dirty="0"/>
              <a:t> alien civilization called Three Body detects the existence of earth and is going to invade  earth for </a:t>
            </a:r>
            <a:r>
              <a:rPr lang="en-US" altLang="zh-CN" dirty="0" err="1"/>
              <a:t>survival,so</a:t>
            </a:r>
            <a:r>
              <a:rPr lang="en-US" altLang="zh-CN" dirty="0"/>
              <a:t> we human being come up with varieties of plans to beat </a:t>
            </a:r>
            <a:r>
              <a:rPr lang="en-US" altLang="zh-CN" dirty="0" err="1"/>
              <a:t>them,which</a:t>
            </a:r>
            <a:r>
              <a:rPr lang="en-US" altLang="zh-CN" dirty="0"/>
              <a:t> last several centuries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famous </a:t>
            </a:r>
            <a:r>
              <a:rPr lang="en-US" altLang="zh-CN" dirty="0" err="1"/>
              <a:t>conclusion:The</a:t>
            </a:r>
            <a:r>
              <a:rPr lang="en-US" altLang="zh-CN" dirty="0"/>
              <a:t> Dark Forest Rule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A76BB6-6C4E-483A-969D-DB2678F8B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07" y="1888587"/>
            <a:ext cx="9313607" cy="44776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C57FCC-2F66-4119-95E9-E9CB4DE7E367}"/>
              </a:ext>
            </a:extLst>
          </p:cNvPr>
          <p:cNvSpPr txBox="1"/>
          <p:nvPr/>
        </p:nvSpPr>
        <p:spPr>
          <a:xfrm>
            <a:off x="3138440" y="3643249"/>
            <a:ext cx="601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Dark Forest </a:t>
            </a:r>
            <a:r>
              <a:rPr lang="en-US" altLang="zh-CN" b="1" dirty="0" err="1"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Rule</a:t>
            </a:r>
            <a:r>
              <a:rPr lang="en-US" altLang="zh-CN" b="1" dirty="0" err="1"/>
              <a:t>:There's</a:t>
            </a:r>
            <a:r>
              <a:rPr lang="en-US" altLang="zh-CN" b="1" dirty="0"/>
              <a:t> limited matter in the universe and survival is the most important goal for any culture. So any civilization is like a hunter in a dark forest. 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62FFE0-8130-4643-9EE5-1F9CE8D20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7" y="2309540"/>
            <a:ext cx="44958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FD3397-B3F9-41C1-A91B-E52FB9475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28" y="2385740"/>
            <a:ext cx="4495800" cy="2590800"/>
          </a:xfrm>
          <a:prstGeom prst="rect">
            <a:avLst/>
          </a:prstGeom>
        </p:spPr>
      </p:pic>
      <p:pic>
        <p:nvPicPr>
          <p:cNvPr id="6" name="图片 5">
            <a:hlinkClick r:id="rId6" action="ppaction://hlinksldjump"/>
            <a:extLst>
              <a:ext uri="{FF2B5EF4-FFF2-40B4-BE49-F238E27FC236}">
                <a16:creationId xmlns:a16="http://schemas.microsoft.com/office/drawing/2014/main" id="{BC972C9D-9846-45B2-8EE2-8B19E2051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13" y="2115102"/>
            <a:ext cx="7129791" cy="41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1DA2B9-D1A2-4301-8D9E-2E1E86BAF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9339"/>
            <a:ext cx="12192000" cy="49586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A05EA3-533A-48C6-952C-9EDF30AD5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929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345B45-6D47-475B-B8E2-67BE21D49F8F}"/>
              </a:ext>
            </a:extLst>
          </p:cNvPr>
          <p:cNvSpPr txBox="1"/>
          <p:nvPr/>
        </p:nvSpPr>
        <p:spPr>
          <a:xfrm>
            <a:off x="2128684" y="435364"/>
            <a:ext cx="7934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“我，面壁者罗辑，对三体世界说话。”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47C231-C4BB-436E-8A66-84BDA06B2EB0}"/>
              </a:ext>
            </a:extLst>
          </p:cNvPr>
          <p:cNvSpPr txBox="1"/>
          <p:nvPr/>
        </p:nvSpPr>
        <p:spPr>
          <a:xfrm>
            <a:off x="934064" y="727751"/>
            <a:ext cx="11031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“The sun is about to </a:t>
            </a:r>
            <a:r>
              <a:rPr lang="en-US" altLang="zh-CN" sz="24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set,aren’t</a:t>
            </a:r>
            <a:r>
              <a:rPr lang="zh-CN" altLang="en-US" sz="2400" dirty="0">
                <a:latin typeface="Segoe UI Black" panose="020B0A02040204020203" pitchFamily="34" charset="0"/>
                <a:ea typeface="锐字真言体免费商用" panose="02010600030101010101" pitchFamily="2" charset="-122"/>
              </a:rPr>
              <a:t> </a:t>
            </a: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your</a:t>
            </a:r>
            <a:r>
              <a:rPr lang="zh-CN" altLang="en-US" sz="2400" dirty="0">
                <a:latin typeface="Segoe UI Black" panose="020B0A02040204020203" pitchFamily="34" charset="0"/>
                <a:ea typeface="锐字真言体免费商用" panose="02010600030101010101" pitchFamily="2" charset="-122"/>
              </a:rPr>
              <a:t> </a:t>
            </a: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children afraid?”</a:t>
            </a:r>
          </a:p>
          <a:p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“</a:t>
            </a:r>
            <a:r>
              <a:rPr lang="en-US" altLang="zh-CN" sz="24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No,because</a:t>
            </a:r>
            <a:r>
              <a:rPr lang="en-US" altLang="zh-CN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 they know the sun will rise.”</a:t>
            </a:r>
            <a:endParaRPr lang="zh-CN" altLang="en-US" sz="2400" dirty="0">
              <a:latin typeface="Segoe UI Black" panose="020B0A02040204020203" pitchFamily="34" charset="0"/>
              <a:ea typeface="锐字真言体免费商用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59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28843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_MONKEYTEXT" val="63721784755652646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302</Words>
  <Application>Microsoft Office PowerPoint</Application>
  <PresentationFormat>宽屏</PresentationFormat>
  <Paragraphs>36</Paragraphs>
  <Slides>6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等线</vt:lpstr>
      <vt:lpstr>等线 Light</vt:lpstr>
      <vt:lpstr>楷体</vt:lpstr>
      <vt:lpstr>锐字真言体免费商用</vt:lpstr>
      <vt:lpstr>Microsoft YaHei</vt:lpstr>
      <vt:lpstr>新宋体</vt:lpstr>
      <vt:lpstr>Arial</vt:lpstr>
      <vt:lpstr>Gunplay</vt:lpstr>
      <vt:lpstr>Segoe UI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鸿琳</dc:creator>
  <cp:lastModifiedBy>张 鸿琳</cp:lastModifiedBy>
  <cp:revision>40</cp:revision>
  <dcterms:created xsi:type="dcterms:W3CDTF">2020-04-06T07:13:42Z</dcterms:created>
  <dcterms:modified xsi:type="dcterms:W3CDTF">2020-04-07T02:54:08Z</dcterms:modified>
</cp:coreProperties>
</file>